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9"/>
  </p:notesMasterIdLst>
  <p:handoutMasterIdLst>
    <p:handoutMasterId r:id="rId60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334" r:id="rId17"/>
    <p:sldId id="335" r:id="rId18"/>
    <p:sldId id="336" r:id="rId19"/>
    <p:sldId id="276" r:id="rId20"/>
    <p:sldId id="303" r:id="rId21"/>
    <p:sldId id="337" r:id="rId22"/>
    <p:sldId id="293" r:id="rId23"/>
    <p:sldId id="338" r:id="rId24"/>
    <p:sldId id="277" r:id="rId25"/>
    <p:sldId id="284" r:id="rId26"/>
    <p:sldId id="269" r:id="rId27"/>
    <p:sldId id="340" r:id="rId28"/>
    <p:sldId id="341" r:id="rId29"/>
    <p:sldId id="342" r:id="rId30"/>
    <p:sldId id="306" r:id="rId31"/>
    <p:sldId id="308" r:id="rId32"/>
    <p:sldId id="270" r:id="rId33"/>
    <p:sldId id="309" r:id="rId34"/>
    <p:sldId id="310" r:id="rId35"/>
    <p:sldId id="311" r:id="rId36"/>
    <p:sldId id="312" r:id="rId37"/>
    <p:sldId id="314" r:id="rId38"/>
    <p:sldId id="313" r:id="rId39"/>
    <p:sldId id="315" r:id="rId40"/>
    <p:sldId id="316" r:id="rId41"/>
    <p:sldId id="317" r:id="rId42"/>
    <p:sldId id="294" r:id="rId43"/>
    <p:sldId id="343" r:id="rId44"/>
    <p:sldId id="344" r:id="rId45"/>
    <p:sldId id="345" r:id="rId46"/>
    <p:sldId id="319" r:id="rId47"/>
    <p:sldId id="346" r:id="rId48"/>
    <p:sldId id="321" r:id="rId49"/>
    <p:sldId id="322" r:id="rId50"/>
    <p:sldId id="323" r:id="rId51"/>
    <p:sldId id="324" r:id="rId52"/>
    <p:sldId id="348" r:id="rId53"/>
    <p:sldId id="288" r:id="rId54"/>
    <p:sldId id="289" r:id="rId55"/>
    <p:sldId id="320" r:id="rId56"/>
    <p:sldId id="274" r:id="rId57"/>
    <p:sldId id="329" r:id="rId58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998F4E3E-1A76-4A6B-98B6-08752F3768B3}" v="4" dt="2021-08-10T21:41:11.021"/>
    <p1510:client id="{10340FDF-B15C-4CFF-B487-146F9B98A252}" v="28" dt="2021-08-10T21:47:37.589"/>
    <p1510:client id="{7FB42E05-DEC9-4126-B474-47B35F363E13}" v="30" dt="2021-07-12T20:25:12.855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82D0390A-222A-332D-F9F9-70D15093EB60}" v="22" dt="2021-07-13T17:51:30.429"/>
    <p1510:client id="{86B35720-4193-446F-B2D5-9AD9984A55EF}" v="513" dt="2021-08-19T14:59:06.5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1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microsoft.com/office/2016/11/relationships/changesInfo" Target="changesInfos/changesInfo1.xml"/><Relationship Id="rId5" Type="http://schemas.openxmlformats.org/officeDocument/2006/relationships/slide" Target="slides/slide1.xml"/><Relationship Id="rId61" Type="http://schemas.openxmlformats.org/officeDocument/2006/relationships/commentAuthors" Target="commentAuthor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notesMaster" Target="notesMasters/notesMaster1.xml"/><Relationship Id="rId67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jpeg>
</file>

<file path=ppt/media/image50.png>
</file>

<file path=ppt/media/image51.png>
</file>

<file path=ppt/media/image52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909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111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7468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90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9811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525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20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378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237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96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427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shkanZand/Projects/blob/a8434070144e71307f1cc15d38022552e389a4a1/SpaceX%20Falcon%209/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shkanZand/Projects/blob/a8434070144e71307f1cc15d38022552e389a4a1/SpaceX%20Falcon%209/edadataviz.ipynb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hyperlink" Target="https://github.com/AshkanZand/IBM-Data-Science-Professional/blob/969feeda7844a92d3d68133dcbc0ab2d6b4881e1/SpaceX-Falcon-9/jupyter-labs-eda-sql-coursera_sqllite.ipynb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hkanZand/IBM-Data-Science-Professional/blob/969feeda7844a92d3d68133dcbc0ab2d6b4881e1/SpaceX-Falcon-9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shkanZand/IBM-Data-Science-Professional/blob/969feeda7844a92d3d68133dcbc0ab2d6b4881e1/SpaceX-Falcon-9/spacex_dash_app.py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hkanZand/IBM-Data-Science-Professional/blob/969feeda7844a92d3d68133dcbc0ab2d6b4881e1/SpaceX-Falcon-9/SpaceX_Machine%20Learning%20Prediction_Part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shkanZand/Projects/blob/a8434070144e71307f1cc15d38022552e389a4a1/SpaceX%20Falcon%209/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shkanZand/Projects/blob/a8434070144e71307f1cc15d38022552e389a4a1/SpaceX%20Falcon%209/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Ashkan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Zand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de-DE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14 December 2024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4"/>
            <a:ext cx="5825239" cy="4768215"/>
          </a:xfrm>
          <a:prstGeom prst="rect">
            <a:avLst/>
          </a:prstGeom>
        </p:spPr>
        <p:txBody>
          <a:bodyPr/>
          <a:lstStyle/>
          <a:p>
            <a:r>
              <a:rPr lang="de-DE" sz="2400" dirty="0"/>
              <a:t>Filtering created Data Frame to only keep Falcon 9 lunches</a:t>
            </a:r>
          </a:p>
          <a:p>
            <a:r>
              <a:rPr lang="de-DE" sz="2400" dirty="0"/>
              <a:t>Replacing missing data values in the LandingPad and PayloadMass columns by mean value of the column </a:t>
            </a:r>
          </a:p>
          <a:p>
            <a:r>
              <a:rPr lang="en-US" sz="2400" dirty="0"/>
              <a:t>Creating a landing outcome label (0 or 1) from Outcome column</a:t>
            </a:r>
          </a:p>
          <a:p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the GitHub URL of the completed Data Wrangling notebook:</a:t>
            </a:r>
            <a:b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https://github.com/AshkanZand/Projects/blob/a8434070144e71307f1cc15d38022552e389a4a1/SpaceX%20Falcon%209/labs-jupyter-spacex-Data%20wrangling.ipynb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76F0827-43F5-4686-8145-66234EC7E3BA}"/>
              </a:ext>
            </a:extLst>
          </p:cNvPr>
          <p:cNvGrpSpPr/>
          <p:nvPr/>
        </p:nvGrpSpPr>
        <p:grpSpPr>
          <a:xfrm>
            <a:off x="7102194" y="2157053"/>
            <a:ext cx="4246984" cy="2799166"/>
            <a:chOff x="7102194" y="2157053"/>
            <a:chExt cx="4246984" cy="279916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D971861-A2F4-46B5-AC6A-37D83FED3584}"/>
                </a:ext>
              </a:extLst>
            </p:cNvPr>
            <p:cNvSpPr/>
            <p:nvPr/>
          </p:nvSpPr>
          <p:spPr>
            <a:xfrm>
              <a:off x="7102194" y="2157053"/>
              <a:ext cx="2073412" cy="76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Filtering Data</a:t>
              </a:r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251E04B-C9B0-492D-AD88-FF34508036FD}"/>
                </a:ext>
              </a:extLst>
            </p:cNvPr>
            <p:cNvSpPr/>
            <p:nvPr/>
          </p:nvSpPr>
          <p:spPr>
            <a:xfrm>
              <a:off x="8424051" y="3125860"/>
              <a:ext cx="2073412" cy="76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Replacing missing data</a:t>
              </a:r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40348D5-CFC4-47C3-A22B-AE61F819153E}"/>
                </a:ext>
              </a:extLst>
            </p:cNvPr>
            <p:cNvSpPr/>
            <p:nvPr/>
          </p:nvSpPr>
          <p:spPr>
            <a:xfrm>
              <a:off x="9275766" y="4194219"/>
              <a:ext cx="2073412" cy="76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Creating outcome column (“Class”)</a:t>
              </a:r>
            </a:p>
          </p:txBody>
        </p:sp>
        <p:cxnSp>
          <p:nvCxnSpPr>
            <p:cNvPr id="12" name="Connector: Elbow 11">
              <a:extLst>
                <a:ext uri="{FF2B5EF4-FFF2-40B4-BE49-F238E27FC236}">
                  <a16:creationId xmlns:a16="http://schemas.microsoft.com/office/drawing/2014/main" id="{127A23A6-D35C-4FBB-925C-EB3E196D0774}"/>
                </a:ext>
              </a:extLst>
            </p:cNvPr>
            <p:cNvCxnSpPr>
              <a:cxnSpLocks/>
              <a:stCxn id="6" idx="2"/>
              <a:endCxn id="7" idx="1"/>
            </p:cNvCxnSpPr>
            <p:nvPr/>
          </p:nvCxnSpPr>
          <p:spPr>
            <a:xfrm rot="16200000" flipH="1">
              <a:off x="7987572" y="3070380"/>
              <a:ext cx="587807" cy="285151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or: Elbow 12">
              <a:extLst>
                <a:ext uri="{FF2B5EF4-FFF2-40B4-BE49-F238E27FC236}">
                  <a16:creationId xmlns:a16="http://schemas.microsoft.com/office/drawing/2014/main" id="{7B8C71D3-63E9-49FF-B1F1-CCF453BBCDE3}"/>
                </a:ext>
              </a:extLst>
            </p:cNvPr>
            <p:cNvCxnSpPr>
              <a:cxnSpLocks/>
              <a:stCxn id="7" idx="2"/>
              <a:endCxn id="9" idx="1"/>
            </p:cNvCxnSpPr>
            <p:nvPr/>
          </p:nvCxnSpPr>
          <p:spPr>
            <a:xfrm rot="5400000">
              <a:off x="9024583" y="4139044"/>
              <a:ext cx="687359" cy="184991"/>
            </a:xfrm>
            <a:prstGeom prst="bentConnector4">
              <a:avLst>
                <a:gd name="adj1" fmla="val 22285"/>
                <a:gd name="adj2" fmla="val 223574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51290" y="1361180"/>
            <a:ext cx="9999590" cy="505269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400" dirty="0"/>
              <a:t>Using scatter plots to visually check if there are any relationship between</a:t>
            </a:r>
          </a:p>
          <a:p>
            <a:pPr lvl="1"/>
            <a:r>
              <a:rPr lang="en-US" sz="2000" dirty="0"/>
              <a:t>Flight Number and Payload Mass </a:t>
            </a:r>
          </a:p>
          <a:p>
            <a:pPr lvl="1"/>
            <a:r>
              <a:rPr lang="en-US" sz="2000" dirty="0"/>
              <a:t>Flight Number and Launch Site</a:t>
            </a:r>
          </a:p>
          <a:p>
            <a:pPr lvl="1"/>
            <a:r>
              <a:rPr lang="en-US" sz="2000" dirty="0"/>
              <a:t>Payload Mass and Launch Site</a:t>
            </a:r>
          </a:p>
          <a:p>
            <a:pPr lvl="1"/>
            <a:r>
              <a:rPr lang="en-US" sz="2000" dirty="0"/>
              <a:t>Flight Number and Orbit type</a:t>
            </a:r>
          </a:p>
          <a:p>
            <a:pPr lvl="1"/>
            <a:r>
              <a:rPr lang="en-US" sz="2000" dirty="0"/>
              <a:t>Payload Mass and Orbit type</a:t>
            </a:r>
          </a:p>
          <a:p>
            <a:r>
              <a:rPr lang="en-US" sz="2400" dirty="0"/>
              <a:t>Using Bar chart to Visualize the relationship between success rate of each orbit type</a:t>
            </a:r>
          </a:p>
          <a:p>
            <a:r>
              <a:rPr lang="en-US" sz="2400" dirty="0"/>
              <a:t> Using Line plot to Visualize the launch success yearly trend</a:t>
            </a:r>
          </a:p>
          <a:p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the GitHub URL of the completed EDA with Data Visualization notebook:</a:t>
            </a:r>
            <a:b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https://github.com/AshkanZand/Projects/blob/a8434070144e71307f1cc15d38022552e389a4a1/SpaceX%20Falcon%209/edadataviz.ipynb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were performed using following SQL queries: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Display the names of the unique launch sites in the space mission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Display 5 records where launch sites begin with the string 'CCA’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Display the total payload mass carried by boosters launched by NASA (CRS)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Display average payload mass carried by booster version F9 v1.1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FB1996-A179-4BEA-84FC-52123916A8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2" t="22881" b="25706"/>
          <a:stretch/>
        </p:blipFill>
        <p:spPr>
          <a:xfrm>
            <a:off x="1412240" y="2791742"/>
            <a:ext cx="5740652" cy="3271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25BAC0-69B2-42D3-8772-DABDF4BA3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9806" y="3631995"/>
            <a:ext cx="6869474" cy="4540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B53ADB-9215-4188-AA12-CA91921245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9806" y="4599149"/>
            <a:ext cx="8107135" cy="4016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FDCC7C-7497-4F85-8B2F-53E3658C54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4304" y="5513881"/>
            <a:ext cx="8640256" cy="51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were performed using following SQL queries: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List the date when the first </a:t>
            </a:r>
            <a:r>
              <a:rPr lang="en-US" sz="1800" dirty="0" err="1"/>
              <a:t>succesful</a:t>
            </a:r>
            <a:r>
              <a:rPr lang="en-US" sz="1800" dirty="0"/>
              <a:t> landing outcome in ground pad was </a:t>
            </a:r>
            <a:r>
              <a:rPr lang="en-US" sz="1800" dirty="0" err="1"/>
              <a:t>acheived</a:t>
            </a:r>
            <a:r>
              <a:rPr lang="en-US" sz="1800" dirty="0"/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List the names of the boosters which have success in drone ship and have payload mass greater than 4000 but less than 6000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List the total number of successful and failure mission outcomes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BCCB37-A124-47CC-8400-31E0B8F56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186" y="2664524"/>
            <a:ext cx="7620775" cy="444436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770A3F28-5198-4EFE-961C-8EC5ED6914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948" y="3874769"/>
            <a:ext cx="9468845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Arial" panose="020B0604020202020204" pitchFamily="34" charset="0"/>
              </a:rPr>
              <a:t>%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sql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select "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Booster_Version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" from SPACEXTABLE where ("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Landing_Outcome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" = "Success (drone ship)" and 4000&lt;"PAYLOAD_MASS__KG_"&lt;6000)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42B9EB1-5E1E-42FE-A002-EEC966364A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1948" y="4853259"/>
            <a:ext cx="8080016" cy="40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13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were performed using following SQL queries: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List the names of the </a:t>
            </a:r>
            <a:r>
              <a:rPr lang="en-US" sz="1800" dirty="0" err="1"/>
              <a:t>booster_versions</a:t>
            </a:r>
            <a:r>
              <a:rPr lang="en-US" sz="1800" dirty="0"/>
              <a:t> which have carried the maximum payload mass. Use a subquery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List the records which will display the month names, failure </a:t>
            </a:r>
            <a:r>
              <a:rPr lang="en-US" sz="1800" dirty="0" err="1"/>
              <a:t>landing_outcomes</a:t>
            </a:r>
            <a:r>
              <a:rPr lang="en-US" sz="1800" dirty="0"/>
              <a:t> in drone ship ,booster versions, </a:t>
            </a:r>
            <a:r>
              <a:rPr lang="en-US" sz="1800" dirty="0" err="1"/>
              <a:t>launch_site</a:t>
            </a:r>
            <a:r>
              <a:rPr lang="en-US" sz="1800" dirty="0"/>
              <a:t> for the months in year 2015.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de-DE" sz="1800" dirty="0"/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FCEAF3-1CCD-4B7B-8CD4-B6BA2ED843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1" y="2958598"/>
            <a:ext cx="6353484" cy="940804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E788F88D-A2CF-406E-83EF-15FF82C56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152" y="4869094"/>
            <a:ext cx="8675304" cy="8956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Arial" panose="020B0604020202020204" pitchFamily="34" charset="0"/>
              </a:rPr>
              <a:t>%%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accent6"/>
                </a:solidFill>
                <a:effectLst/>
                <a:latin typeface="Arial Unicode MS" panose="020B0604020202020204" pitchFamily="34" charset="-128"/>
              </a:rPr>
              <a:t>sql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select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(Date, 6,2),"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Landing_Outcome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", 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Booster_Version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", 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Launch_Site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"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from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SPACEXTABLE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where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 (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(Date,0,5)</a:t>
            </a:r>
            <a:r>
              <a:rPr lang="en-US" altLang="en-US" sz="2000" dirty="0">
                <a:latin typeface="Arial" panose="020B0604020202020204" pitchFamily="34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'2015'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and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Landing_Outcome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like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</a:rPr>
              <a:t> "Failure (drone ship)")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374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were performed using following SQL queries: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Rank the count of landing outcomes (such as Failure (drone ship) or Success (ground pad)) between the date 2010-06-04 and 2017-03-20, in descending order.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de-DE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de-DE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de-DE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the GitHub URL of the completed Web Scraping notebook: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https://github.com/AshkanZand/IBM-Data-Science-Professional/blob/969feeda7844a92d3d68133dcbc0ab2d6b4881e1/SpaceX-Falcon-9/jupyter-labs-eda-sql-coursera_sqllite.ipynb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25DA80-4719-41B2-918C-0968DFFF8E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6715" y="3261325"/>
            <a:ext cx="10050326" cy="90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0976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/>
              <a:t>Creating folium map to marked all the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/>
              <a:t>Creating map objects such as markers, circles, lines to mark the success or failure of launches for each launch site on the map.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/>
              <a:t>Creating a marker with distance to a closest city and drawing a line between the marker to the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hlinkClick r:id="rId3"/>
              </a:rPr>
              <a:t>HERE</a:t>
            </a:r>
            <a:r>
              <a:rPr lang="en-US" dirty="0"/>
              <a:t> is the GitHub URL of the completed Web Scraping notebook:</a:t>
            </a:r>
            <a:br>
              <a:rPr lang="en-US" dirty="0"/>
            </a:br>
            <a:r>
              <a:rPr lang="en-US" dirty="0">
                <a:hlinkClick r:id="rId3"/>
              </a:rPr>
              <a:t>https://github.com/AshkanZand/IBM-Data-Science-Professional/blob/969feeda7844a92d3d68133dcbc0ab2d6b4881e1/SpaceX-Falcon-9/lab_jupyter_launch_site_location.ipynb</a:t>
            </a:r>
            <a:endParaRPr lang="en-US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Built an interactive dashboard application with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by: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de-DE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dding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 Launch Site Drop-down Input Component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de-DE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dding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 Callback Function to render Success-Pi-Chart based on selected Site Dropdown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de-DE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dding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 Range Slider to Select Payload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de-DE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dding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 Callback Function to render the Success-Payload-Scatter-Chart scatter plot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hlinkClick r:id="rId4"/>
              </a:rPr>
              <a:t>HERE</a:t>
            </a:r>
            <a:r>
              <a:rPr lang="en-US" sz="2400" dirty="0"/>
              <a:t> is the GitHub URL of the completed Web Scraping notebook:</a:t>
            </a:r>
            <a:br>
              <a:rPr lang="en-US" sz="2400" dirty="0"/>
            </a:br>
            <a:r>
              <a:rPr lang="en-US" sz="2400" dirty="0">
                <a:hlinkClick r:id="rId4"/>
              </a:rPr>
              <a:t>https://github.com/AshkanZand/IBM-Data-Science-Professional/blob/969feeda7844a92d3d68133dcbc0ab2d6b4881e1/SpaceX-Falcon-9/spacex_dash_app.py</a:t>
            </a:r>
            <a:endParaRPr lang="en-US" sz="24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4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ADE4D8-E056-4E8C-A7CF-6BC0D66BE3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0545" y="1385192"/>
            <a:ext cx="7974532" cy="504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79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43191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Loading the data as a Pandas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performing exploratory Data Analysis and determining Training Labels Using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Sklearn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Library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de-DE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inding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best ML Model/method using the Test Data between SVM, Classification Trees, K nearest neighbors and Logistic Regression</a:t>
            </a:r>
          </a:p>
          <a:p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DA1620-EF3A-48E9-9842-834B64B40927}"/>
              </a:ext>
            </a:extLst>
          </p:cNvPr>
          <p:cNvSpPr/>
          <p:nvPr/>
        </p:nvSpPr>
        <p:spPr>
          <a:xfrm>
            <a:off x="5918725" y="1444625"/>
            <a:ext cx="5592094" cy="49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create a column for the class  </a:t>
            </a:r>
            <a:r>
              <a:rPr lang="en-US" dirty="0"/>
              <a:t>-&gt; data["Class"].</a:t>
            </a:r>
            <a:r>
              <a:rPr lang="en-US" dirty="0" err="1"/>
              <a:t>to_numpy</a:t>
            </a:r>
            <a:r>
              <a:rPr lang="en-US" dirty="0"/>
              <a:t>()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446601-4F38-44C5-B090-9A6E5334944B}"/>
              </a:ext>
            </a:extLst>
          </p:cNvPr>
          <p:cNvSpPr/>
          <p:nvPr/>
        </p:nvSpPr>
        <p:spPr>
          <a:xfrm>
            <a:off x="5918724" y="2044554"/>
            <a:ext cx="5592093" cy="4908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Standardize the data  </a:t>
            </a:r>
            <a:r>
              <a:rPr lang="en-US" dirty="0"/>
              <a:t>-&gt;  </a:t>
            </a:r>
            <a:r>
              <a:rPr lang="en-US" dirty="0" err="1"/>
              <a:t>preprocessing.StandardScaler</a:t>
            </a:r>
            <a:r>
              <a:rPr lang="en-US" dirty="0"/>
              <a:t>()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06028D-F640-4FB5-9845-CFF4B862858A}"/>
              </a:ext>
            </a:extLst>
          </p:cNvPr>
          <p:cNvSpPr/>
          <p:nvPr/>
        </p:nvSpPr>
        <p:spPr>
          <a:xfrm>
            <a:off x="5918724" y="2644482"/>
            <a:ext cx="5592092" cy="6654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Split into training data and test data </a:t>
            </a:r>
            <a:r>
              <a:rPr lang="en-US" dirty="0"/>
              <a:t>-&gt; </a:t>
            </a:r>
            <a:br>
              <a:rPr lang="en-US" dirty="0"/>
            </a:br>
            <a:r>
              <a:rPr lang="en-US" dirty="0" err="1"/>
              <a:t>train_test_split</a:t>
            </a:r>
            <a:r>
              <a:rPr lang="en-US" dirty="0"/>
              <a:t>(X, Y, </a:t>
            </a:r>
            <a:r>
              <a:rPr lang="en-US" dirty="0" err="1"/>
              <a:t>test_size</a:t>
            </a:r>
            <a:r>
              <a:rPr lang="en-US" dirty="0"/>
              <a:t>=0.2, </a:t>
            </a:r>
            <a:r>
              <a:rPr lang="en-US" dirty="0" err="1"/>
              <a:t>random_state</a:t>
            </a:r>
            <a:r>
              <a:rPr lang="en-US" dirty="0"/>
              <a:t>=2) </a:t>
            </a:r>
          </a:p>
        </p:txBody>
      </p:sp>
      <p:sp>
        <p:nvSpPr>
          <p:cNvPr id="66" name="Arrow: Down 65">
            <a:extLst>
              <a:ext uri="{FF2B5EF4-FFF2-40B4-BE49-F238E27FC236}">
                <a16:creationId xmlns:a16="http://schemas.microsoft.com/office/drawing/2014/main" id="{9AE51F73-38F6-4C23-9DD1-6B244DC1883B}"/>
              </a:ext>
            </a:extLst>
          </p:cNvPr>
          <p:cNvSpPr/>
          <p:nvPr/>
        </p:nvSpPr>
        <p:spPr>
          <a:xfrm>
            <a:off x="8331200" y="3340390"/>
            <a:ext cx="508000" cy="4934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E3F8903-95E0-4EBF-ADBF-785C7B85B62F}"/>
              </a:ext>
            </a:extLst>
          </p:cNvPr>
          <p:cNvSpPr/>
          <p:nvPr/>
        </p:nvSpPr>
        <p:spPr>
          <a:xfrm>
            <a:off x="5918725" y="3864322"/>
            <a:ext cx="5592094" cy="49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Creating  a </a:t>
            </a:r>
            <a:r>
              <a:rPr lang="en-US" b="1" dirty="0" err="1"/>
              <a:t>GridSearchCv</a:t>
            </a:r>
            <a:r>
              <a:rPr lang="en-US" b="1" dirty="0"/>
              <a:t> object for each model </a:t>
            </a:r>
            <a:r>
              <a:rPr lang="en-US" dirty="0"/>
              <a:t>-&gt; </a:t>
            </a:r>
            <a:r>
              <a:rPr lang="pt-BR" dirty="0"/>
              <a:t>GridSearchCV(estimator=, param_grid, cv=10)</a:t>
            </a:r>
            <a:endParaRPr lang="en-US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ED27259-1B7C-4D4A-A42A-B344FFA533B7}"/>
              </a:ext>
            </a:extLst>
          </p:cNvPr>
          <p:cNvSpPr/>
          <p:nvPr/>
        </p:nvSpPr>
        <p:spPr>
          <a:xfrm>
            <a:off x="5918725" y="4431676"/>
            <a:ext cx="5592094" cy="49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Finding the best Hyperparameter and  best Score using the validation data</a:t>
            </a:r>
            <a:endParaRPr lang="en-US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6A46C68-A4A0-4A93-97F9-662B8BC4D05F}"/>
              </a:ext>
            </a:extLst>
          </p:cNvPr>
          <p:cNvSpPr/>
          <p:nvPr/>
        </p:nvSpPr>
        <p:spPr>
          <a:xfrm>
            <a:off x="5918725" y="4999030"/>
            <a:ext cx="5592094" cy="49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Using the method Score to calculate the accuracy on the Test Data</a:t>
            </a:r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9BE9FAC-AB29-4ED3-8FEA-4097F1D27C08}"/>
              </a:ext>
            </a:extLst>
          </p:cNvPr>
          <p:cNvSpPr/>
          <p:nvPr/>
        </p:nvSpPr>
        <p:spPr>
          <a:xfrm>
            <a:off x="5918725" y="5566384"/>
            <a:ext cx="5592094" cy="49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Plotting a confusion matrix using the Test and prediction Outcomes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508870" cy="44937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/>
              <a:t>Compering the test data accuracy score for each Classification Algorithm to which one performed the best</a:t>
            </a:r>
          </a:p>
          <a:p>
            <a:endParaRPr lang="de-DE" dirty="0"/>
          </a:p>
          <a:p>
            <a:r>
              <a:rPr lang="en-US" sz="2000" dirty="0">
                <a:hlinkClick r:id="rId3"/>
              </a:rPr>
              <a:t>HERE</a:t>
            </a:r>
            <a:r>
              <a:rPr lang="en-US" sz="2000" dirty="0"/>
              <a:t> is the GitHub URL of the completed Web Scraping notebook:</a:t>
            </a:r>
            <a:br>
              <a:rPr lang="en-US" sz="2000" dirty="0"/>
            </a:br>
            <a:r>
              <a:rPr lang="en-US" sz="2000" dirty="0">
                <a:hlinkClick r:id="rId3"/>
              </a:rPr>
              <a:t>https://github.com/AshkanZand/IBM-Data-Science-Professional/blob/969feeda7844a92d3d68133dcbc0ab2d6b4881e1/SpaceX-Falcon-9/SpaceX_Machine%20Learning%20Prediction_Part_5.ipynb</a:t>
            </a:r>
            <a:endParaRPr lang="en-US" sz="2000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D070B4-D31C-459A-86BB-1692053AA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7150" y="1860867"/>
            <a:ext cx="4380959" cy="225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53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1687B18-FEB5-45AC-A60B-26001B9065E8}"/>
              </a:ext>
            </a:extLst>
          </p:cNvPr>
          <p:cNvSpPr txBox="1">
            <a:spLocks/>
          </p:cNvSpPr>
          <p:nvPr/>
        </p:nvSpPr>
        <p:spPr>
          <a:xfrm>
            <a:off x="1383132" y="1632300"/>
            <a:ext cx="9081667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Flight Number vs. Launch Site with explanation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DE7DCD-C2A1-44D6-AA76-EE5C1B783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265" y="2195299"/>
            <a:ext cx="10257470" cy="379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65903" y="1439837"/>
            <a:ext cx="1079206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Payload vs. Launch Site with explanation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AC1EDD-E63E-4CF8-A93D-1B594C09C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213" y="2055777"/>
            <a:ext cx="10783573" cy="336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502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360646"/>
            <a:ext cx="1001990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de-D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chart for the success rate of each orbit type with explanation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97F852-163E-4AD6-B628-F14E03D2D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226" y="1920240"/>
            <a:ext cx="5628894" cy="459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3455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35805" y="1668278"/>
            <a:ext cx="1132038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plot of Flight number vs. Orbit type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B97C05-2873-49F6-A478-A19432F18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645" y="2246086"/>
            <a:ext cx="10308327" cy="3233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9744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02090" y="1523206"/>
            <a:ext cx="942046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point of payload vs. orbit type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3FB9F1-CD49-40EE-8D4F-FBCB75D1B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090" y="2087206"/>
            <a:ext cx="9420469" cy="359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430410" y="1523206"/>
            <a:ext cx="891246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1AAA43-3EFE-45A7-9A9D-07CA7F5AB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856" y="2015173"/>
            <a:ext cx="5611008" cy="453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E87B67-E8D2-45ED-84A3-4D5525524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5468" y="1598871"/>
            <a:ext cx="6530052" cy="39155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E27D3D-B152-461E-8BDE-49E82BEBCF67}"/>
              </a:ext>
            </a:extLst>
          </p:cNvPr>
          <p:cNvSpPr txBox="1"/>
          <p:nvPr/>
        </p:nvSpPr>
        <p:spPr>
          <a:xfrm>
            <a:off x="770010" y="1933825"/>
            <a:ext cx="34667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Using “SELECT DISTINCT“ to return only the unique launch sites from the “LAUNCH_SITE“ column of the “SPACEXTBL“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391920"/>
            <a:ext cx="10237417" cy="503529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de-DE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Dada Collection using SpaceX API and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de-DE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de-DE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Data Visualization and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Space-X Launch Sites Analysis with Folium-Interactive Visual Analytics and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de-DE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Landing Prediction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and Dashboards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0558A9-3BE8-4DC9-878C-888FED837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3520" y="1327772"/>
            <a:ext cx="7286668" cy="44577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177F53-31BC-4633-AF31-3EBA549DD5A8}"/>
              </a:ext>
            </a:extLst>
          </p:cNvPr>
          <p:cNvSpPr txBox="1"/>
          <p:nvPr/>
        </p:nvSpPr>
        <p:spPr>
          <a:xfrm>
            <a:off x="770010" y="1554480"/>
            <a:ext cx="30196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Used `</a:t>
            </a:r>
            <a:r>
              <a:rPr lang="de-DE" b="1" dirty="0"/>
              <a:t>LIKE</a:t>
            </a:r>
            <a:r>
              <a:rPr lang="de-DE" dirty="0"/>
              <a:t>` command with </a:t>
            </a:r>
            <a:r>
              <a:rPr lang="de-DE" b="1" dirty="0"/>
              <a:t>`%`</a:t>
            </a:r>
            <a:r>
              <a:rPr lang="de-DE" dirty="0"/>
              <a:t> wildcard in `</a:t>
            </a:r>
            <a:r>
              <a:rPr lang="de-DE" b="1" dirty="0"/>
              <a:t>WHERE</a:t>
            </a:r>
            <a:r>
              <a:rPr lang="de-DE" dirty="0"/>
              <a:t>` clause to select and display a table of all records where launch sites begin with the string `CCA`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DC80C5-4407-4940-8765-9929683D1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131" y="1871684"/>
            <a:ext cx="9657360" cy="18576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50E773-4929-43A2-8CD7-E916A4AB719F}"/>
              </a:ext>
            </a:extLst>
          </p:cNvPr>
          <p:cNvSpPr txBox="1"/>
          <p:nvPr/>
        </p:nvSpPr>
        <p:spPr>
          <a:xfrm>
            <a:off x="2326640" y="4513271"/>
            <a:ext cx="6207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Using the `</a:t>
            </a:r>
            <a:r>
              <a:rPr lang="de-DE" b="1" dirty="0"/>
              <a:t>SUM()</a:t>
            </a:r>
            <a:r>
              <a:rPr lang="de-DE" dirty="0"/>
              <a:t>` function to return and display the total sum of `</a:t>
            </a:r>
            <a:r>
              <a:rPr lang="de-DE" b="1" dirty="0"/>
              <a:t>PAYLOAD_MASS_KG</a:t>
            </a:r>
            <a:r>
              <a:rPr lang="de-DE" dirty="0"/>
              <a:t>` column for customer `</a:t>
            </a:r>
            <a:r>
              <a:rPr lang="de-DE" b="1" dirty="0"/>
              <a:t>NASA(CRS</a:t>
            </a:r>
            <a:r>
              <a:rPr lang="de-DE" dirty="0"/>
              <a:t>)`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ADC5BA-B479-4247-AF3C-76A6A5517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24" y="1968064"/>
            <a:ext cx="10917174" cy="16290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B12FF9-1C06-44F8-B85F-B50CA4C70BB4}"/>
              </a:ext>
            </a:extLst>
          </p:cNvPr>
          <p:cNvSpPr txBox="1"/>
          <p:nvPr/>
        </p:nvSpPr>
        <p:spPr>
          <a:xfrm>
            <a:off x="790331" y="4304992"/>
            <a:ext cx="9967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Using `</a:t>
            </a:r>
            <a:r>
              <a:rPr lang="de-DE" b="1" dirty="0"/>
              <a:t>AVG()</a:t>
            </a:r>
            <a:r>
              <a:rPr lang="de-DE" dirty="0"/>
              <a:t>` function to return and display the average payload mass carried by booster version F9 v1.1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33F6DF-7E51-4169-9083-F2A677683589}"/>
              </a:ext>
            </a:extLst>
          </p:cNvPr>
          <p:cNvSpPr txBox="1"/>
          <p:nvPr/>
        </p:nvSpPr>
        <p:spPr>
          <a:xfrm>
            <a:off x="974262" y="4792882"/>
            <a:ext cx="10107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Using the </a:t>
            </a:r>
            <a:r>
              <a:rPr lang="de-DE" b="1" dirty="0"/>
              <a:t>`MIN()</a:t>
            </a:r>
            <a:r>
              <a:rPr lang="de-DE" dirty="0"/>
              <a:t>` function to return and display the first (oldest) date when first successful landing outcome on ground pad `</a:t>
            </a:r>
            <a:r>
              <a:rPr lang="de-DE" b="1" dirty="0"/>
              <a:t>Success (ground pad)</a:t>
            </a:r>
            <a:r>
              <a:rPr lang="de-DE" dirty="0"/>
              <a:t>` happend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F0E56D-3F6C-45E9-BD34-99FF74161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125" y="1514208"/>
            <a:ext cx="8880618" cy="269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BBE9F7-F7D5-45FB-A941-5E5CB4691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301" y="1342656"/>
            <a:ext cx="8682739" cy="46829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F8C43B-DE52-48C1-B3CB-DF38012FB589}"/>
              </a:ext>
            </a:extLst>
          </p:cNvPr>
          <p:cNvSpPr txBox="1"/>
          <p:nvPr/>
        </p:nvSpPr>
        <p:spPr>
          <a:xfrm>
            <a:off x="377777" y="1881350"/>
            <a:ext cx="25645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Using </a:t>
            </a:r>
            <a:r>
              <a:rPr lang="de-DE" b="1" dirty="0"/>
              <a:t>`SELECT`</a:t>
            </a:r>
            <a:r>
              <a:rPr lang="de-DE" dirty="0"/>
              <a:t> statement  to return and list the names of boosters with payload </a:t>
            </a:r>
            <a:r>
              <a:rPr lang="de-DE" b="1" dirty="0"/>
              <a:t>between 4000 and 6000 </a:t>
            </a:r>
            <a:r>
              <a:rPr lang="de-DE" dirty="0"/>
              <a:t>with landing outcome of </a:t>
            </a:r>
            <a:r>
              <a:rPr lang="de-DE" b="1" dirty="0"/>
              <a:t>`Success (drone ship)`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034342-6AFD-41AF-94D0-25E0FA2CE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146" y="1568654"/>
            <a:ext cx="8788188" cy="30874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8C23A1-532D-48E6-9B3C-164E434FE3FE}"/>
              </a:ext>
            </a:extLst>
          </p:cNvPr>
          <p:cNvSpPr txBox="1"/>
          <p:nvPr/>
        </p:nvSpPr>
        <p:spPr>
          <a:xfrm>
            <a:off x="1109205" y="5063312"/>
            <a:ext cx="9716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Using </a:t>
            </a:r>
            <a:r>
              <a:rPr lang="de-DE" b="1" dirty="0"/>
              <a:t>`COUNT`</a:t>
            </a:r>
            <a:r>
              <a:rPr lang="de-DE" dirty="0"/>
              <a:t> together with the </a:t>
            </a:r>
            <a:r>
              <a:rPr lang="de-DE" b="1" dirty="0"/>
              <a:t>`GROUP BY`</a:t>
            </a:r>
            <a:r>
              <a:rPr lang="de-DE" dirty="0"/>
              <a:t> statement to return total number of missions outcomes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F8941E-02CB-4C1A-B4E1-3F20F0D35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4831" y="1384845"/>
            <a:ext cx="6039196" cy="4385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9C4546-1E40-49E2-BF8B-065B2209FE38}"/>
              </a:ext>
            </a:extLst>
          </p:cNvPr>
          <p:cNvSpPr txBox="1"/>
          <p:nvPr/>
        </p:nvSpPr>
        <p:spPr>
          <a:xfrm>
            <a:off x="378679" y="2294478"/>
            <a:ext cx="4771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Using a Subquerry to return and pass the Max payload and used it list all the boosters that have carried the Max payload.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CE501C-1C10-4096-86B9-B0074BCA8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706" y="1446467"/>
            <a:ext cx="10170588" cy="27997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3CE389-E0A0-42DB-A27E-57B91F00ECE1}"/>
              </a:ext>
            </a:extLst>
          </p:cNvPr>
          <p:cNvSpPr txBox="1"/>
          <p:nvPr/>
        </p:nvSpPr>
        <p:spPr>
          <a:xfrm>
            <a:off x="1373297" y="4604947"/>
            <a:ext cx="8219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Using the </a:t>
            </a:r>
            <a:r>
              <a:rPr lang="de-DE" b="1" dirty="0"/>
              <a:t>`subsrt()` </a:t>
            </a:r>
            <a:r>
              <a:rPr lang="de-DE" dirty="0"/>
              <a:t>in the select statement to get the month and year from the date column where </a:t>
            </a:r>
            <a:r>
              <a:rPr lang="de-DE" b="1" dirty="0"/>
              <a:t>substr(Date,0,5)=‘2015‘ </a:t>
            </a:r>
            <a:r>
              <a:rPr lang="de-DE" dirty="0"/>
              <a:t>for year and </a:t>
            </a:r>
            <a:r>
              <a:rPr lang="de-DE" b="1" dirty="0"/>
              <a:t>Landing_outcome</a:t>
            </a:r>
            <a:r>
              <a:rPr lang="de-DE" dirty="0"/>
              <a:t> was `Failure (drone ship)` and return the records matching the filter.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2431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Ranking the count of landing using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‘COUNT’ 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 grouping the ‘</a:t>
            </a:r>
            <a:r>
              <a:rPr lang="en-US" sz="2200" b="1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’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 filtering the  date between 210-06-04 and 2017-03-20, in descending order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377A9E-036C-4B04-96ED-7A6380F50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7997" y="1525453"/>
            <a:ext cx="6913627" cy="352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7E42483-08A9-4CC3-B4C0-26C0C927C3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505575" y="2265680"/>
            <a:ext cx="4514850" cy="307848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86429" y="1602104"/>
            <a:ext cx="5181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 algn="just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with a cost of 62 million dollars.</a:t>
            </a:r>
          </a:p>
          <a:p>
            <a:pPr lvl="1" algn="just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Other providers cost upward of 165 million dollars each, much of the savings is because SpaceX can reuse the first stage.</a:t>
            </a:r>
          </a:p>
          <a:p>
            <a:pPr lvl="1" algn="just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Therefore if we can determine if the first stage will land, we can determine the cost of a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marL="457200" lvl="1" indent="0">
              <a:spcBef>
                <a:spcPts val="1400"/>
              </a:spcBef>
              <a:buNone/>
            </a:pPr>
            <a:r>
              <a:rPr lang="de-DE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 will predict if the Falcon 9 first stage will land successfully using the data from Falcon 9 rocket launches advertised on its website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Markers of all Launch Sites on Global 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B026D5-F21E-4E63-841A-36D8227A9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523" y="1477306"/>
            <a:ext cx="6702088" cy="36952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4F010E-1B07-4E06-AB45-FDEC7ECDF0A3}"/>
              </a:ext>
            </a:extLst>
          </p:cNvPr>
          <p:cNvSpPr txBox="1"/>
          <p:nvPr/>
        </p:nvSpPr>
        <p:spPr>
          <a:xfrm>
            <a:off x="142240" y="2108200"/>
            <a:ext cx="43600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launch sites are in proximity to the Equator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launch sites are in very close proximity to the coast (located southwards of USA).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6832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for each Site on the 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A25470-27A8-4D21-BC91-FDFF7DD9D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7002" y="1815576"/>
            <a:ext cx="2762636" cy="296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6700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025573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for each Site on the 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A25470-27A8-4D21-BC91-FDFF7DD9D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567" y="3851342"/>
            <a:ext cx="2054469" cy="22032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4F6E54-9743-4F18-83FC-BBE72FDCD3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5652" y="1376726"/>
            <a:ext cx="1954597" cy="22032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00CA26-2A15-4F3C-BAF9-5CD00335D2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7661" y="1395778"/>
            <a:ext cx="2194097" cy="22032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27DC14-15C5-4CEF-A6C1-F8AB28DE6D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2762" y="1395777"/>
            <a:ext cx="3041274" cy="21841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488FF1-A81F-49EA-A053-CFD2E4DF17FC}"/>
              </a:ext>
            </a:extLst>
          </p:cNvPr>
          <p:cNvSpPr txBox="1"/>
          <p:nvPr/>
        </p:nvSpPr>
        <p:spPr>
          <a:xfrm>
            <a:off x="10546947" y="1730635"/>
            <a:ext cx="738664" cy="1254895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de-DE" b="1" dirty="0"/>
              <a:t>East Coast</a:t>
            </a:r>
            <a:br>
              <a:rPr lang="de-DE" b="1" dirty="0"/>
            </a:br>
            <a:r>
              <a:rPr lang="de-DE" b="1" dirty="0"/>
              <a:t>Florida Sites</a:t>
            </a:r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3BCF94-4657-4B4A-8423-BE96A9513568}"/>
              </a:ext>
            </a:extLst>
          </p:cNvPr>
          <p:cNvSpPr txBox="1"/>
          <p:nvPr/>
        </p:nvSpPr>
        <p:spPr>
          <a:xfrm>
            <a:off x="10624036" y="4213883"/>
            <a:ext cx="738664" cy="1159420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de-DE" b="1" dirty="0"/>
              <a:t>West Coast</a:t>
            </a:r>
            <a:br>
              <a:rPr lang="de-DE" b="1" dirty="0"/>
            </a:br>
            <a:r>
              <a:rPr lang="de-DE" b="1" dirty="0"/>
              <a:t>California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157629-243E-46AE-9BE7-81F0BD336735}"/>
              </a:ext>
            </a:extLst>
          </p:cNvPr>
          <p:cNvSpPr txBox="1"/>
          <p:nvPr/>
        </p:nvSpPr>
        <p:spPr>
          <a:xfrm>
            <a:off x="707096" y="4114800"/>
            <a:ext cx="70376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 the East Coast (Florida), KSC LC-39A has relatively high success rates (77%) compared to CCAFS SLC-40 (43%) and CCAFS LC-40 (27%).</a:t>
            </a:r>
            <a:br>
              <a:rPr lang="de-DE" dirty="0"/>
            </a:b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 the West Coast (California), VAFB SLC-4E has relatively lower success rates (40%) compared to KSC LC-39A launch site in the East Coast.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9072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 between a launch site to its proximities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4250FF-BA7A-4098-8DDD-892A63360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835" y="1657102"/>
            <a:ext cx="9164329" cy="35437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EBB074-B578-4297-B82B-A78EB171CC84}"/>
              </a:ext>
            </a:extLst>
          </p:cNvPr>
          <p:cNvSpPr txBox="1"/>
          <p:nvPr/>
        </p:nvSpPr>
        <p:spPr>
          <a:xfrm>
            <a:off x="2692400" y="5585634"/>
            <a:ext cx="566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Launch site CCAFS SLC-40 proximity to coastline is 0.86 KM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 between a launch site to its proximities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EBB074-B578-4297-B82B-A78EB171CC84}"/>
              </a:ext>
            </a:extLst>
          </p:cNvPr>
          <p:cNvSpPr txBox="1"/>
          <p:nvPr/>
        </p:nvSpPr>
        <p:spPr>
          <a:xfrm>
            <a:off x="770011" y="2531792"/>
            <a:ext cx="6207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Launch site CCAFS SLC-40 proximity to the city Cape Canaveral is 19.69 KM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3FE148-1A7A-4B63-A8BE-3AE704B89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7932" y="1407080"/>
            <a:ext cx="2743200" cy="519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8862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Pie-Chart for Launch success count for all sites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53C59D-EAE8-45E9-AA38-3A596A328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080" y="1360627"/>
            <a:ext cx="8859520" cy="37185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1EB2C-C34E-454F-BF86-203D4C11BC92}"/>
              </a:ext>
            </a:extLst>
          </p:cNvPr>
          <p:cNvSpPr txBox="1"/>
          <p:nvPr/>
        </p:nvSpPr>
        <p:spPr>
          <a:xfrm>
            <a:off x="1544320" y="5341352"/>
            <a:ext cx="8747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Launch site KSC LC-39A has the highest launch success rate at 42% followed by CCAFS LC-40 at 29%, VAFB SLC-4E at 17% and lastly launch site CCAFS SLC-40 with a success rate of 13%.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Pie-Chart for the Launch site with highest success rate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37860A-3BEB-433B-A201-887E49D80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760" y="1389592"/>
            <a:ext cx="9113520" cy="36412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83AE79-FB75-46C7-94EA-D3C2FC9FFF38}"/>
              </a:ext>
            </a:extLst>
          </p:cNvPr>
          <p:cNvSpPr txBox="1"/>
          <p:nvPr/>
        </p:nvSpPr>
        <p:spPr>
          <a:xfrm>
            <a:off x="1318794" y="5313083"/>
            <a:ext cx="9239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Launch site KSC LC-39A had the highest success ratio of 73% success against 27% failed launches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outcome scatter plot for all sites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9D69AA-8BF0-437A-83DC-FCDEB8745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960" y="1490517"/>
            <a:ext cx="8370412" cy="33354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5A665B-18BB-414E-9E58-BA4EAAF8242B}"/>
              </a:ext>
            </a:extLst>
          </p:cNvPr>
          <p:cNvSpPr txBox="1"/>
          <p:nvPr/>
        </p:nvSpPr>
        <p:spPr>
          <a:xfrm>
            <a:off x="2735277" y="5241120"/>
            <a:ext cx="5531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F9 Booster version FT has the highest launch success rate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outcome scatter plot for all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94D826-9F96-4000-AB71-5B113F622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11" y="1371664"/>
            <a:ext cx="5529189" cy="18318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8FF524-A53C-434B-B3EE-B9F4E40D4C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3650" y="1371664"/>
            <a:ext cx="5376508" cy="18318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FB05A9-4631-4722-BD1C-AE071532F9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811" y="3305427"/>
            <a:ext cx="5529189" cy="18755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D2A3C1-05DD-4C15-8870-5EC8FB68F2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3650" y="3305428"/>
            <a:ext cx="5376508" cy="18318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AA9176-977F-47B7-9359-CE9068E2A4BD}"/>
              </a:ext>
            </a:extLst>
          </p:cNvPr>
          <p:cNvSpPr txBox="1"/>
          <p:nvPr/>
        </p:nvSpPr>
        <p:spPr>
          <a:xfrm>
            <a:off x="887939" y="5379242"/>
            <a:ext cx="100543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According to the plots the Payload range of (2500 to 5000) has </a:t>
            </a:r>
            <a:r>
              <a:rPr lang="en-US" dirty="0"/>
              <a:t>the highest launch success rate (55%).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payload in the range of (5000 to 7500) </a:t>
            </a:r>
            <a:r>
              <a:rPr lang="de-DE" dirty="0"/>
              <a:t>has </a:t>
            </a:r>
            <a:r>
              <a:rPr lang="en-US" dirty="0"/>
              <a:t>the lowest launch success rate (22%).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For the payload in the range of (7500 to 10000) there was only two lunches, one successed, one failed.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725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51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D15D41-F924-47F9-AD67-BB51A2A33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086" y="1913178"/>
            <a:ext cx="10087828" cy="3031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52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D2D6DF-01F2-4939-A37C-09A852A6E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7012" y="1482280"/>
            <a:ext cx="5658640" cy="47441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E058D0E-444F-4192-981C-E2A6DAED36E5}"/>
              </a:ext>
            </a:extLst>
          </p:cNvPr>
          <p:cNvSpPr txBox="1"/>
          <p:nvPr/>
        </p:nvSpPr>
        <p:spPr>
          <a:xfrm>
            <a:off x="770010" y="1783695"/>
            <a:ext cx="41372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All the 4 classification model had the same confusion matrixes and were able equally distinguish between the different classes. The major problem is false positive for all the models.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53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386580"/>
            <a:ext cx="10924149" cy="5136140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Different launch sites have different success rates. CCAFS LC-40, has a success rate of 60%, while KSC LC-39A and VAFB SLC 4E has a success rate of 77%.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conclude that as the flight number increases at each of the three launch sites, the success rate also improves. For example, the VAFB SLC 4E launch site achieves a 100% success rate after 50 flights, while both KSC LC 39A and CCAFS SLC 40 reach a 100% success rate after 80 flights.</a:t>
            </a:r>
            <a:endParaRPr lang="de-DE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de-D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you observe Payload Vs. Launch Site scatter point chart you will find for the VAFB-SLC launch site there are no rockets launched for heavy payload mass greater than 10000.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orbits ES-L1, GEO, HEO, and SSO boast the highest success rates at 100%, while GTO orbit has the lowest success rate, around 50%, and a 0% success rate for Orbit SO.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LEO orbit, success seems to be linked to the number of flights; however, in GTO orbit, there doesn't appear to be any correlation between the flight number and success.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heavy payloads, the successful landing rate is higher for Polar, LEO, and ISS missions. However, in the case of GTO, it's difficult to discern a clear pattern, as both successful and unsuccessful landings are present.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steadily increased from 2013 until 2020.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applying various machine learning classification algorithms, we can predict the success or failure of landings with an accuracy of 0.833.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is collected using SpaceX API (a RESTful API)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de-D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lso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Web Scraping is performed to collect Falcon 9 historical records from the Wikipedia page titled </a:t>
            </a: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of falcon 9 and Falcon Heavy launches.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05391" y="5771573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Collecting Rocket launch data from SpaceX API, by sending a get request.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Decoding the response content as a JSON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Turing JSON results into a Pandas Data Frame.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GitHub URL of the completed SpaceX API calls notebook: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3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https://github.com/AshkanZand/Projects/blob/a8434070144e71307f1cc15d38022552e389a4a1/SpaceX%20Falcon%209/jupyter-labs-spacex-data-collection-api.ipynb</a:t>
            </a:r>
            <a:endParaRPr lang="en-US" sz="13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107B176-534F-4129-927F-5DFD99AFDBBC}"/>
              </a:ext>
            </a:extLst>
          </p:cNvPr>
          <p:cNvGrpSpPr/>
          <p:nvPr/>
        </p:nvGrpSpPr>
        <p:grpSpPr>
          <a:xfrm>
            <a:off x="5848138" y="1929243"/>
            <a:ext cx="5428092" cy="3838611"/>
            <a:chOff x="5848138" y="1929243"/>
            <a:chExt cx="5428092" cy="383861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908C203-E58D-4FC3-B06B-E6B3F9ECEA39}"/>
                </a:ext>
              </a:extLst>
            </p:cNvPr>
            <p:cNvSpPr/>
            <p:nvPr/>
          </p:nvSpPr>
          <p:spPr>
            <a:xfrm>
              <a:off x="6644124" y="1929243"/>
              <a:ext cx="1524000" cy="76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SpaceX API</a:t>
              </a:r>
              <a:endParaRPr lang="en-US" dirty="0"/>
            </a:p>
          </p:txBody>
        </p:sp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8FC71B32-1BDF-4BD0-9910-892704A88D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8138" y="3429000"/>
              <a:ext cx="2118678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1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requests</a:t>
              </a:r>
              <a:r>
                <a:rPr kumimoji="0" lang="en-US" altLang="en-US" sz="1800" b="1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.</a:t>
              </a:r>
              <a:r>
                <a:rPr kumimoji="0" lang="en-US" altLang="en-US" sz="1200" b="1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get</a:t>
              </a:r>
              <a:r>
                <a:rPr kumimoji="0" lang="en-US" altLang="en-US" sz="900" b="1" i="0" u="none" strike="noStrike" cap="none" normalizeH="0" baseline="0" dirty="0">
                  <a:ln>
                    <a:noFill/>
                  </a:ln>
                  <a:solidFill>
                    <a:srgbClr val="212121"/>
                  </a:solidFill>
                  <a:effectLst/>
                  <a:latin typeface="Arial Unicode MS" panose="020B0604020202020204" pitchFamily="34" charset="-128"/>
                </a:rPr>
                <a:t>(</a:t>
              </a:r>
              <a:r>
                <a:rPr kumimoji="0" lang="en-US" altLang="en-US" sz="1200" b="1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spacex_url</a:t>
              </a:r>
              <a:r>
                <a:rPr kumimoji="0" lang="en-US" altLang="en-US" sz="900" b="1" i="0" u="none" strike="noStrike" cap="none" normalizeH="0" baseline="0" dirty="0">
                  <a:ln>
                    <a:noFill/>
                  </a:ln>
                  <a:solidFill>
                    <a:srgbClr val="212121"/>
                  </a:solidFill>
                  <a:effectLst/>
                  <a:latin typeface="Arial Unicode MS" panose="020B0604020202020204" pitchFamily="34" charset="-128"/>
                </a:rPr>
                <a:t>)</a:t>
              </a:r>
              <a:r>
                <a:rPr kumimoji="0" lang="en-US" altLang="en-US" sz="8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  <a:t> </a:t>
              </a:r>
              <a:endPara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0095527-5001-470D-87C2-4829FAF11EA0}"/>
                </a:ext>
              </a:extLst>
            </p:cNvPr>
            <p:cNvSpPr/>
            <p:nvPr/>
          </p:nvSpPr>
          <p:spPr>
            <a:xfrm>
              <a:off x="7793261" y="2972302"/>
              <a:ext cx="1524000" cy="76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Data</a:t>
              </a:r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DE3EEC-01AF-482A-8BFF-DB951E76AF79}"/>
                </a:ext>
              </a:extLst>
            </p:cNvPr>
            <p:cNvSpPr/>
            <p:nvPr/>
          </p:nvSpPr>
          <p:spPr>
            <a:xfrm>
              <a:off x="8817696" y="3966409"/>
              <a:ext cx="1524000" cy="76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JSON</a:t>
              </a:r>
              <a:endParaRPr lang="en-US" dirty="0"/>
            </a:p>
          </p:txBody>
        </p:sp>
        <p:sp>
          <p:nvSpPr>
            <p:cNvPr id="24" name="Rectangle 8">
              <a:extLst>
                <a:ext uri="{FF2B5EF4-FFF2-40B4-BE49-F238E27FC236}">
                  <a16:creationId xmlns:a16="http://schemas.microsoft.com/office/drawing/2014/main" id="{1C4E2748-75C1-4C38-89BC-9E38D4491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08823" y="4509267"/>
              <a:ext cx="1383189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b="1" dirty="0" err="1"/>
                <a:t>response.json</a:t>
              </a:r>
              <a:r>
                <a:rPr lang="en-US" altLang="en-US" b="1" dirty="0"/>
                <a:t>() 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5131816-8331-455B-9222-1C5A1C4A929B}"/>
                </a:ext>
              </a:extLst>
            </p:cNvPr>
            <p:cNvSpPr/>
            <p:nvPr/>
          </p:nvSpPr>
          <p:spPr>
            <a:xfrm>
              <a:off x="9752230" y="4949186"/>
              <a:ext cx="1524000" cy="76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Data Frame</a:t>
              </a:r>
              <a:endParaRPr lang="en-US" dirty="0"/>
            </a:p>
          </p:txBody>
        </p:sp>
        <p:sp>
          <p:nvSpPr>
            <p:cNvPr id="26" name="Rectangle 9">
              <a:extLst>
                <a:ext uri="{FF2B5EF4-FFF2-40B4-BE49-F238E27FC236}">
                  <a16:creationId xmlns:a16="http://schemas.microsoft.com/office/drawing/2014/main" id="{42B4427B-E366-4510-BBFC-7AC056EA65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1349" y="5490855"/>
              <a:ext cx="1580882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b="1" dirty="0" err="1"/>
                <a:t>pd.json_normalize</a:t>
              </a:r>
              <a:r>
                <a:rPr lang="en-US" altLang="en-US" b="1" dirty="0"/>
                <a:t> </a:t>
              </a:r>
            </a:p>
          </p:txBody>
        </p: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247DD4C0-BA4B-41AC-89C3-64BBAF182E45}"/>
                </a:ext>
              </a:extLst>
            </p:cNvPr>
            <p:cNvCxnSpPr>
              <a:cxnSpLocks/>
              <a:stCxn id="7" idx="2"/>
              <a:endCxn id="18" idx="1"/>
            </p:cNvCxnSpPr>
            <p:nvPr/>
          </p:nvCxnSpPr>
          <p:spPr>
            <a:xfrm rot="16200000" flipH="1">
              <a:off x="7268663" y="2828703"/>
              <a:ext cx="662059" cy="387137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or: Elbow 36">
              <a:extLst>
                <a:ext uri="{FF2B5EF4-FFF2-40B4-BE49-F238E27FC236}">
                  <a16:creationId xmlns:a16="http://schemas.microsoft.com/office/drawing/2014/main" id="{76BA63EA-49C1-4C23-85CE-DAD9B3C31B49}"/>
                </a:ext>
              </a:extLst>
            </p:cNvPr>
            <p:cNvCxnSpPr>
              <a:cxnSpLocks/>
              <a:stCxn id="18" idx="2"/>
              <a:endCxn id="23" idx="1"/>
            </p:cNvCxnSpPr>
            <p:nvPr/>
          </p:nvCxnSpPr>
          <p:spPr>
            <a:xfrm rot="16200000" flipH="1">
              <a:off x="8379925" y="3909637"/>
              <a:ext cx="613107" cy="26243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3C572378-537A-47ED-B886-41F20C1C0507}"/>
                </a:ext>
              </a:extLst>
            </p:cNvPr>
            <p:cNvCxnSpPr>
              <a:cxnSpLocks/>
              <a:stCxn id="23" idx="2"/>
              <a:endCxn id="25" idx="1"/>
            </p:cNvCxnSpPr>
            <p:nvPr/>
          </p:nvCxnSpPr>
          <p:spPr>
            <a:xfrm rot="16200000" flipH="1">
              <a:off x="9365075" y="4943030"/>
              <a:ext cx="601777" cy="172534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655429" cy="471011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Performing an HTTP GET method to request the Falcon9 Launch HTML page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Creating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object from the HTML response </a:t>
            </a:r>
            <a:r>
              <a:rPr lang="en-US" sz="2000" b="1" dirty="0"/>
              <a:t> 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Creating a data frame by parsing the launch HTML tables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the GitHub URL of the completed Web Scraping notebook:</a:t>
            </a:r>
            <a:b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https://github.com/AshkanZand/Projects/blob/a8434070144e71307f1cc15d38022552e389a4a1/SpaceX%20Falcon%209/jupyter-labs-webscraping.ipynb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Web Scraping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D55A9C-D4E1-4DF0-8746-6CB459AEF033}"/>
              </a:ext>
            </a:extLst>
          </p:cNvPr>
          <p:cNvGrpSpPr/>
          <p:nvPr/>
        </p:nvGrpSpPr>
        <p:grpSpPr>
          <a:xfrm>
            <a:off x="5813260" y="1648184"/>
            <a:ext cx="5310570" cy="3811480"/>
            <a:chOff x="5813260" y="1648184"/>
            <a:chExt cx="5310570" cy="381148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E2A5CA3-149B-41CD-8D0F-EB38A09271CF}"/>
                </a:ext>
              </a:extLst>
            </p:cNvPr>
            <p:cNvSpPr/>
            <p:nvPr/>
          </p:nvSpPr>
          <p:spPr>
            <a:xfrm>
              <a:off x="6491724" y="1648184"/>
              <a:ext cx="1524000" cy="76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Wiki URL</a:t>
              </a:r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A5F3C20-8715-4CE3-8B3C-4B148D6B1A8A}"/>
                </a:ext>
              </a:extLst>
            </p:cNvPr>
            <p:cNvSpPr/>
            <p:nvPr/>
          </p:nvSpPr>
          <p:spPr>
            <a:xfrm>
              <a:off x="7640861" y="2691243"/>
              <a:ext cx="1524000" cy="76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html content</a:t>
              </a:r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0F129C-5F4C-4CAD-AD65-9021BD1946C1}"/>
                </a:ext>
              </a:extLst>
            </p:cNvPr>
            <p:cNvSpPr/>
            <p:nvPr/>
          </p:nvSpPr>
          <p:spPr>
            <a:xfrm>
              <a:off x="8665296" y="3685350"/>
              <a:ext cx="1524000" cy="76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SOUP</a:t>
              </a:r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C883206-5A18-4E15-9212-9EEB81376F5D}"/>
                </a:ext>
              </a:extLst>
            </p:cNvPr>
            <p:cNvSpPr/>
            <p:nvPr/>
          </p:nvSpPr>
          <p:spPr>
            <a:xfrm>
              <a:off x="9599830" y="4668127"/>
              <a:ext cx="1524000" cy="76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Data Frame</a:t>
              </a:r>
              <a:endParaRPr lang="en-US" dirty="0"/>
            </a:p>
          </p:txBody>
        </p:sp>
        <p:sp>
          <p:nvSpPr>
            <p:cNvPr id="15" name="Rectangle 9">
              <a:extLst>
                <a:ext uri="{FF2B5EF4-FFF2-40B4-BE49-F238E27FC236}">
                  <a16:creationId xmlns:a16="http://schemas.microsoft.com/office/drawing/2014/main" id="{B1E80003-3C08-4681-AA87-60942D9918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5718" y="5182665"/>
              <a:ext cx="1311578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b="1" dirty="0" err="1"/>
                <a:t>pd.DataFrame</a:t>
              </a:r>
              <a:r>
                <a:rPr lang="en-US" altLang="en-US" b="1" dirty="0"/>
                <a:t>()</a:t>
              </a:r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B1A2367D-DCB1-427D-82B0-CE0161D87224}"/>
                </a:ext>
              </a:extLst>
            </p:cNvPr>
            <p:cNvCxnSpPr>
              <a:cxnSpLocks/>
              <a:stCxn id="9" idx="2"/>
              <a:endCxn id="10" idx="1"/>
            </p:cNvCxnSpPr>
            <p:nvPr/>
          </p:nvCxnSpPr>
          <p:spPr>
            <a:xfrm rot="16200000" flipH="1">
              <a:off x="7116263" y="2547644"/>
              <a:ext cx="662059" cy="387137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8AFCB5C3-97AA-4F17-9741-9C06F9B3B3C1}"/>
                </a:ext>
              </a:extLst>
            </p:cNvPr>
            <p:cNvCxnSpPr>
              <a:cxnSpLocks/>
              <a:stCxn id="10" idx="2"/>
              <a:endCxn id="12" idx="1"/>
            </p:cNvCxnSpPr>
            <p:nvPr/>
          </p:nvCxnSpPr>
          <p:spPr>
            <a:xfrm rot="16200000" flipH="1">
              <a:off x="8227525" y="3628578"/>
              <a:ext cx="613107" cy="26243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AD6EFFE8-32A3-43E7-8F7F-1E3C8590D44D}"/>
                </a:ext>
              </a:extLst>
            </p:cNvPr>
            <p:cNvCxnSpPr>
              <a:cxnSpLocks/>
              <a:stCxn id="12" idx="2"/>
              <a:endCxn id="14" idx="1"/>
            </p:cNvCxnSpPr>
            <p:nvPr/>
          </p:nvCxnSpPr>
          <p:spPr>
            <a:xfrm rot="16200000" flipH="1">
              <a:off x="9212675" y="4661971"/>
              <a:ext cx="601777" cy="172534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3">
              <a:extLst>
                <a:ext uri="{FF2B5EF4-FFF2-40B4-BE49-F238E27FC236}">
                  <a16:creationId xmlns:a16="http://schemas.microsoft.com/office/drawing/2014/main" id="{B45A2CD3-41F7-43F3-A986-1324182909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13260" y="3083911"/>
              <a:ext cx="1895727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1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requests</a:t>
              </a:r>
              <a:r>
                <a:rPr kumimoji="0" lang="en-US" altLang="en-US" sz="1800" b="1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.</a:t>
              </a:r>
              <a:r>
                <a:rPr kumimoji="0" lang="en-US" altLang="en-US" sz="1200" b="1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get</a:t>
              </a:r>
              <a:r>
                <a:rPr kumimoji="0" lang="en-US" altLang="en-US" sz="900" b="1" i="0" u="none" strike="noStrike" cap="none" normalizeH="0" baseline="0" dirty="0">
                  <a:ln>
                    <a:noFill/>
                  </a:ln>
                  <a:solidFill>
                    <a:srgbClr val="212121"/>
                  </a:solidFill>
                  <a:effectLst/>
                  <a:latin typeface="Arial Unicode MS" panose="020B0604020202020204" pitchFamily="34" charset="-128"/>
                </a:rPr>
                <a:t>(</a:t>
              </a:r>
              <a:r>
                <a:rPr kumimoji="0" lang="en-US" altLang="en-US" sz="1200" b="1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static_url</a:t>
              </a:r>
              <a:r>
                <a:rPr kumimoji="0" lang="en-US" altLang="en-US" sz="900" b="1" i="0" u="none" strike="noStrike" cap="none" normalizeH="0" baseline="0" dirty="0">
                  <a:ln>
                    <a:noFill/>
                  </a:ln>
                  <a:solidFill>
                    <a:srgbClr val="212121"/>
                  </a:solidFill>
                  <a:effectLst/>
                  <a:latin typeface="Arial Unicode MS" panose="020B0604020202020204" pitchFamily="34" charset="-128"/>
                </a:rPr>
                <a:t>)</a:t>
              </a:r>
              <a:r>
                <a:rPr kumimoji="0" lang="en-US" altLang="en-US" sz="8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  <a:t> </a:t>
              </a:r>
              <a:endPara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" name="Rectangle 3">
              <a:extLst>
                <a:ext uri="{FF2B5EF4-FFF2-40B4-BE49-F238E27FC236}">
                  <a16:creationId xmlns:a16="http://schemas.microsoft.com/office/drawing/2014/main" id="{900A6CDA-B6E9-46E0-AF42-428BF2940B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4102" y="4206219"/>
              <a:ext cx="2306379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3000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3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1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BeautifulSoup</a:t>
              </a:r>
              <a:r>
                <a:rPr kumimoji="0" lang="en-US" altLang="en-US" sz="12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(</a:t>
              </a:r>
              <a:r>
                <a:rPr kumimoji="0" lang="en-US" altLang="en-US" sz="1200" b="1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html_content</a:t>
              </a:r>
              <a:r>
                <a:rPr kumimoji="0" lang="en-US" altLang="en-US" sz="12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purl.org/dc/dcmitype/"/>
    <ds:schemaRef ds:uri="f80a141d-92ca-4d3d-9308-f7e7b1d44ce8"/>
    <ds:schemaRef ds:uri="http://www.w3.org/XML/1998/namespace"/>
    <ds:schemaRef ds:uri="http://schemas.microsoft.com/office/2006/documentManagement/types"/>
    <ds:schemaRef ds:uri="155be751-a274-42e8-93fb-f39d3b9bccc8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745</TotalTime>
  <Words>2577</Words>
  <Application>Microsoft Office PowerPoint</Application>
  <PresentationFormat>Widescreen</PresentationFormat>
  <Paragraphs>301</Paragraphs>
  <Slides>54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3" baseType="lpstr">
      <vt:lpstr>Arial Unicode MS</vt:lpstr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ashkan.zand</cp:lastModifiedBy>
  <cp:revision>281</cp:revision>
  <dcterms:created xsi:type="dcterms:W3CDTF">2021-04-29T18:58:34Z</dcterms:created>
  <dcterms:modified xsi:type="dcterms:W3CDTF">2024-08-14T13:15:45Z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